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48"/>
  </p:notesMasterIdLst>
  <p:sldIdLst>
    <p:sldId id="367" r:id="rId2"/>
    <p:sldId id="393" r:id="rId3"/>
    <p:sldId id="321" r:id="rId4"/>
    <p:sldId id="324" r:id="rId5"/>
    <p:sldId id="325" r:id="rId6"/>
    <p:sldId id="405" r:id="rId7"/>
    <p:sldId id="397" r:id="rId8"/>
    <p:sldId id="404" r:id="rId9"/>
    <p:sldId id="326" r:id="rId10"/>
    <p:sldId id="390" r:id="rId11"/>
    <p:sldId id="398" r:id="rId12"/>
    <p:sldId id="364" r:id="rId13"/>
    <p:sldId id="394" r:id="rId14"/>
    <p:sldId id="328" r:id="rId15"/>
    <p:sldId id="403" r:id="rId16"/>
    <p:sldId id="384" r:id="rId17"/>
    <p:sldId id="375" r:id="rId18"/>
    <p:sldId id="392" r:id="rId19"/>
    <p:sldId id="376" r:id="rId20"/>
    <p:sldId id="333" r:id="rId21"/>
    <p:sldId id="334" r:id="rId22"/>
    <p:sldId id="402" r:id="rId23"/>
    <p:sldId id="339" r:id="rId24"/>
    <p:sldId id="366" r:id="rId25"/>
    <p:sldId id="286" r:id="rId26"/>
    <p:sldId id="345" r:id="rId27"/>
    <p:sldId id="396" r:id="rId28"/>
    <p:sldId id="347" r:id="rId29"/>
    <p:sldId id="351" r:id="rId30"/>
    <p:sldId id="352" r:id="rId31"/>
    <p:sldId id="400" r:id="rId32"/>
    <p:sldId id="348" r:id="rId33"/>
    <p:sldId id="349" r:id="rId34"/>
    <p:sldId id="350" r:id="rId35"/>
    <p:sldId id="382" r:id="rId36"/>
    <p:sldId id="401" r:id="rId37"/>
    <p:sldId id="395" r:id="rId38"/>
    <p:sldId id="406" r:id="rId39"/>
    <p:sldId id="408" r:id="rId40"/>
    <p:sldId id="411" r:id="rId41"/>
    <p:sldId id="409" r:id="rId42"/>
    <p:sldId id="410" r:id="rId43"/>
    <p:sldId id="379" r:id="rId44"/>
    <p:sldId id="380" r:id="rId45"/>
    <p:sldId id="381" r:id="rId46"/>
    <p:sldId id="38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29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3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9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9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5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10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1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9CBDC83-5A9C-4F19-989A-6C5D24C6ECE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20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20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84CAA1BB-E7E3-4B28-8FB1-5EFF05DA628A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21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43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28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86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33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6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13.11.2019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13.11.2019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13.11.2019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13.11.2019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13.11.2019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13.11.2019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13.11.2019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13.11.2019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13.11.2019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13.11.2019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13.11.2019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13.11.2019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79428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ikdörtgen 10"/>
          <p:cNvSpPr/>
          <p:nvPr/>
        </p:nvSpPr>
        <p:spPr>
          <a:xfrm>
            <a:off x="5508104" y="4581128"/>
            <a:ext cx="32403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Rehberlik Servisi</a:t>
            </a:r>
            <a:endParaRPr lang="tr-T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7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9540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725760"/>
          </a:xfrm>
          <a:solidFill>
            <a:srgbClr val="8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AMAÇ  BELİRLEMEK NEDEN  ÖNEMLİDİR</a:t>
            </a:r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7704856" cy="43445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800" i="1" dirty="0" smtClean="0">
                <a:latin typeface="Trebuchet MS" panose="020B0603020202020204" pitchFamily="34" charset="0"/>
              </a:rPr>
              <a:t>Hedefleriniz </a:t>
            </a:r>
            <a:r>
              <a:rPr lang="tr-TR" altLang="tr-TR" sz="2800" i="1" dirty="0">
                <a:latin typeface="Trebuchet MS" panose="020B0603020202020204" pitchFamily="34" charset="0"/>
              </a:rPr>
              <a:t>sizi amaçlarınıza, yani sonuca götürür. Bir şeyi başarmak için ortada gözle görülür bir hedef olmalıdır.</a:t>
            </a:r>
            <a:endParaRPr lang="tr-TR" altLang="tr-TR" sz="2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4 </a:t>
            </a:r>
            <a:r>
              <a:rPr lang="tr-TR" altLang="tr-TR" sz="2200" b="0" dirty="0">
                <a:latin typeface="Trebuchet MS" panose="020B0603020202020204" pitchFamily="34" charset="0"/>
              </a:rPr>
              <a:t>temmuz 1952 günü 34 yaşında bir kadın pasifik okyanusuna dalarak Kaliforniya ya doğru yüzmeye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başladı. Eğer </a:t>
            </a:r>
            <a:r>
              <a:rPr lang="tr-TR" altLang="tr-TR" sz="2200" b="0" dirty="0">
                <a:latin typeface="Trebuchet MS" panose="020B0603020202020204" pitchFamily="34" charset="0"/>
              </a:rPr>
              <a:t>başarılı olursa bunu yapan ilk kadın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olacaktı </a:t>
            </a:r>
            <a:r>
              <a:rPr lang="tr-TR" altLang="tr-TR" sz="2200" b="0" dirty="0">
                <a:latin typeface="Trebuchet MS" panose="020B0603020202020204" pitchFamily="34" charset="0"/>
              </a:rPr>
              <a:t>sabah su vücudu uyuşturacak kadar soğuktu ve sis o kadar yoğundu ki beraberindeki tekneleri güçlükle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seçebiliyordu. Köpek </a:t>
            </a:r>
            <a:r>
              <a:rPr lang="tr-TR" altLang="tr-TR" sz="2200" b="0" dirty="0">
                <a:latin typeface="Trebuchet MS" panose="020B0603020202020204" pitchFamily="34" charset="0"/>
              </a:rPr>
              <a:t>balıklarına ve dondurucu soğuğa hiç aldırış etmeden 15 saat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yüzdü. Kıyıya </a:t>
            </a:r>
            <a:r>
              <a:rPr lang="tr-TR" altLang="tr-TR" sz="2200" b="0" dirty="0">
                <a:latin typeface="Trebuchet MS" panose="020B0603020202020204" pitchFamily="34" charset="0"/>
              </a:rPr>
              <a:t>yarım mil kala kendisini sudan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çıkarmalarını istedi, azimli </a:t>
            </a:r>
            <a:r>
              <a:rPr lang="tr-TR" altLang="tr-TR" sz="2200" b="0" dirty="0">
                <a:latin typeface="Trebuchet MS" panose="020B0603020202020204" pitchFamily="34" charset="0"/>
              </a:rPr>
              <a:t>yüzücü bunun nedenini şöyle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açıkladı: ”Karayı </a:t>
            </a:r>
            <a:r>
              <a:rPr lang="tr-TR" altLang="tr-TR" sz="2200" b="0" dirty="0">
                <a:latin typeface="Trebuchet MS" panose="020B0603020202020204" pitchFamily="34" charset="0"/>
              </a:rPr>
              <a:t>görebilseydim başarabilirdim…” </a:t>
            </a:r>
            <a:endParaRPr lang="tr-TR" altLang="tr-TR" sz="2200" b="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vazgeçmesinin </a:t>
            </a:r>
            <a:r>
              <a:rPr lang="tr-TR" altLang="tr-TR" sz="2200" b="0" dirty="0">
                <a:latin typeface="Trebuchet MS" panose="020B0603020202020204" pitchFamily="34" charset="0"/>
              </a:rPr>
              <a:t>nedeni ne soğuk nede yorgunluktu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….</a:t>
            </a: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Tek </a:t>
            </a:r>
            <a:r>
              <a:rPr lang="tr-TR" altLang="tr-TR" sz="2200" b="0" dirty="0">
                <a:latin typeface="Trebuchet MS" panose="020B0603020202020204" pitchFamily="34" charset="0"/>
              </a:rPr>
              <a:t>neden sis yüzünden karayı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görememesiydi.</a:t>
            </a:r>
            <a:endParaRPr lang="tr-TR" altLang="tr-TR" sz="2200" b="0" dirty="0">
              <a:latin typeface="Trebuchet MS" panose="020B0603020202020204" pitchFamily="34" charset="0"/>
            </a:endParaRPr>
          </a:p>
          <a:p>
            <a:endParaRPr lang="tr-TR" sz="2800" b="0" dirty="0">
              <a:latin typeface="Trebuchet MS" panose="020B0603020202020204" pitchFamily="34" charset="0"/>
            </a:endParaRPr>
          </a:p>
        </p:txBody>
      </p:sp>
      <p:sp>
        <p:nvSpPr>
          <p:cNvPr id="4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221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7776863" cy="6858000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7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72400" cy="504056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8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VE PSİKOLOJİ ARŞİVİ\REHBERLİK PANOSU\VERİMLİ DERS ÇALIŞMA VE ZAMAN YÖNETİMİ\10169246_10152335409599726_594317339980253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6858000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54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7920880" cy="5953298"/>
          </a:xfrm>
          <a:prstGeom prst="rect">
            <a:avLst/>
          </a:prstGeom>
        </p:spPr>
      </p:pic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7848872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7992888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AFD8-489B-460B-9962-2ACC7E57BDC9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20</a:t>
            </a:fld>
            <a:endParaRPr lang="tr-TR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39"/>
            <a:ext cx="2743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1989138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tr-TR">
              <a:latin typeface="Trebuchet MS" panose="020B0603020202020204" pitchFamily="34" charset="0"/>
            </a:endParaRPr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79412"/>
              </p:ext>
            </p:extLst>
          </p:nvPr>
        </p:nvGraphicFramePr>
        <p:xfrm>
          <a:off x="2922712" y="2635469"/>
          <a:ext cx="5545137" cy="3052863"/>
        </p:xfrm>
        <a:graphic>
          <a:graphicData uri="http://schemas.openxmlformats.org/drawingml/2006/table">
            <a:tbl>
              <a:tblPr/>
              <a:tblGrid>
                <a:gridCol w="5545137"/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Okul 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Yarınki 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dakika Kitap Okuma            (40-50 sayfa)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0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</p:spTree>
    <p:extLst>
      <p:ext uri="{BB962C8B-B14F-4D97-AF65-F5344CB8AC3E}">
        <p14:creationId xmlns:p14="http://schemas.microsoft.com/office/powerpoint/2010/main" val="32846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          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4141910"/>
              </p:ext>
            </p:extLst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/>
                <a:gridCol w="3965135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1 Saat konu +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için 1 Saat Konu +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515-FA6E-4BDC-B9D5-7BC0BEBD57D8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92115"/>
              </p:ext>
            </p:extLst>
          </p:nvPr>
        </p:nvGraphicFramePr>
        <p:xfrm>
          <a:off x="395536" y="2708920"/>
          <a:ext cx="2520000" cy="3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Bit Eşlem Resmi" r:id="rId5" imgW="1924319" imgH="2276793" progId="PBrush">
                  <p:embed/>
                </p:oleObj>
              </mc:Choice>
              <mc:Fallback>
                <p:oleObj name="Bit Eşlem Resmi" r:id="rId5" imgW="1924319" imgH="2276793" progId="PBrush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2520000" cy="32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5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</p:spTree>
    <p:extLst>
      <p:ext uri="{BB962C8B-B14F-4D97-AF65-F5344CB8AC3E}">
        <p14:creationId xmlns:p14="http://schemas.microsoft.com/office/powerpoint/2010/main" val="35858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45’+5’+10’=60’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23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9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2751851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876256" cy="5128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En etkili öğrenme öğrenci derse katıldığı zaman gerçekleşir. </a:t>
            </a:r>
          </a:p>
          <a:p>
            <a:pPr>
              <a:buNone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yapmalıdır;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etmeliyiz.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çalışmalıyız.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uyanık kalabilirsiniz.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4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530" r="5516" b="5575"/>
          <a:stretch/>
        </p:blipFill>
        <p:spPr bwMode="auto">
          <a:xfrm>
            <a:off x="5044272" y="1627833"/>
            <a:ext cx="3704191" cy="33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389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notlar alınamaz.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>
                <a:latin typeface="Trebuchet MS" panose="020B0603020202020204" pitchFamily="34" charset="0"/>
              </a:rPr>
              <a:t>Hergün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tr-TR" dirty="0">
                <a:latin typeface="Trebuchet MS" panose="020B0603020202020204" pitchFamily="34" charset="0"/>
              </a:rPr>
              <a:t>45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70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925505" cy="50404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şeyler üretebilmek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3355" b="2866"/>
          <a:stretch/>
        </p:blipFill>
        <p:spPr>
          <a:xfrm>
            <a:off x="5364088" y="908720"/>
            <a:ext cx="3392682" cy="4822012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33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35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908720"/>
            <a:ext cx="5400104" cy="5795902"/>
          </a:xfrm>
        </p:spPr>
        <p:txBody>
          <a:bodyPr/>
          <a:lstStyle/>
          <a:p>
            <a:r>
              <a:rPr lang="tr-TR" altLang="tr-TR" sz="2000" dirty="0">
                <a:latin typeface="Trebuchet MS" panose="020B0603020202020204" pitchFamily="34" charset="0"/>
              </a:rPr>
              <a:t>Yazılı tarihleri alınmalı,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2000" dirty="0">
                <a:latin typeface="Trebuchet MS" panose="020B0603020202020204" pitchFamily="34" charset="0"/>
              </a:rPr>
              <a:t>konular ve çalışılacak zaman planlanmalıdır. 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Sınavdan bir hafta önce çalışma ve planlama yaparsanız öğrenemediğiniz ve anlamadığınız konuları not edip ve 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Öğretmenlerinize </a:t>
            </a:r>
            <a:r>
              <a:rPr lang="tr-TR" altLang="tr-TR" sz="2000" dirty="0">
                <a:latin typeface="Trebuchet MS" panose="020B0603020202020204" pitchFamily="34" charset="0"/>
              </a:rPr>
              <a:t>ya da arkadaşlarınıza soracak zaman bulabilirsiniz.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Son akşam genel tekrar  ve yazılı yapabilirsiniz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 </a:t>
            </a:r>
            <a:r>
              <a:rPr lang="tr-TR" altLang="tr-TR" sz="2000" dirty="0">
                <a:latin typeface="Trebuchet MS" panose="020B0603020202020204" pitchFamily="34" charset="0"/>
              </a:rPr>
              <a:t>Sözlü yaptığınızda kendinizi ifade etme olanağı kazanırsınız güzel konuşma yeteneğinizi geliştirmiş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2000" dirty="0">
                <a:latin typeface="Trebuchet MS" panose="020B0603020202020204" pitchFamily="34" charset="0"/>
              </a:rPr>
              <a:t>konuları bilip bilmediğinizi öğrenmiş olursunuz. Test çözebilirsiniz. Öğrendiğiniz konuyu pekiştirmiş olursunuz. </a:t>
            </a:r>
          </a:p>
          <a:p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2000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r-TR" altLang="tr-T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SINAVA HAZIRLIĞIN YARARI</a:t>
            </a:r>
            <a:endParaRPr lang="tr-TR" altLang="tr-T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26064"/>
            <a:ext cx="3960440" cy="4525963"/>
          </a:xfrm>
        </p:spPr>
        <p:txBody>
          <a:bodyPr/>
          <a:lstStyle/>
          <a:p>
            <a:r>
              <a:rPr lang="tr-TR" altLang="tr-TR" sz="2400" dirty="0">
                <a:latin typeface="Trebuchet MS" panose="020B0603020202020204" pitchFamily="34" charset="0"/>
              </a:rPr>
              <a:t>Sınav konuları ne kadar öğrendiğinizi ölçen bir araçtır.</a:t>
            </a:r>
          </a:p>
          <a:p>
            <a:r>
              <a:rPr lang="tr-TR" altLang="tr-TR" sz="2400" dirty="0">
                <a:latin typeface="Trebuchet MS" panose="020B0603020202020204" pitchFamily="34" charset="0"/>
              </a:rPr>
              <a:t>Sınava önceden hazırlananlar kendine daha çok </a:t>
            </a:r>
            <a:r>
              <a:rPr lang="tr-TR" altLang="tr-TR" sz="2400" dirty="0" smtClean="0">
                <a:latin typeface="Trebuchet MS" panose="020B0603020202020204" pitchFamily="34" charset="0"/>
              </a:rPr>
              <a:t>güvenir.</a:t>
            </a: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Kendinden </a:t>
            </a:r>
            <a:r>
              <a:rPr lang="tr-TR" altLang="tr-TR" sz="2400" dirty="0">
                <a:latin typeface="Trebuchet MS" panose="020B0603020202020204" pitchFamily="34" charset="0"/>
              </a:rPr>
              <a:t>emin ve rahat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Kaygı </a:t>
            </a:r>
            <a:r>
              <a:rPr lang="tr-TR" altLang="tr-TR" sz="2400" dirty="0">
                <a:latin typeface="Trebuchet MS" panose="020B0603020202020204" pitchFamily="34" charset="0"/>
              </a:rPr>
              <a:t>düzeyi düşük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Sınavlardan </a:t>
            </a:r>
            <a:r>
              <a:rPr lang="tr-TR" altLang="tr-TR" sz="2400" dirty="0">
                <a:latin typeface="Trebuchet MS" panose="020B0603020202020204" pitchFamily="34" charset="0"/>
              </a:rPr>
              <a:t>iyi sonuç alır.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26064"/>
            <a:ext cx="4720952" cy="43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3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4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sz="8800" dirty="0" smtClean="0"/>
              <a:t>EK SLAYTLAR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248908551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"/>
            <a:ext cx="8640000" cy="720000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03299"/>
            <a:ext cx="5926137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önceki teneffüste ses yapmamaya özen gösterin sesli ortamlardan uzaklaşın. Aşırı gürültü stres ve baş ağrısına neden olur. Yeni konu öğrenmek yerine öğrendiğiniz konuları tekrar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Sınıfı teneffüste mutlaka havalandırın. Beynin öğrenmeye açık olabilmesi için oksijene ihtiyacı vardır.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Sınavla ilgili araç ve gereçlerinizi öğretmen sınıfa girmeden hazırlayın.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 arkanıza yaslanın üç kere derin nefes egzersizi yapın ve kendinizi motive edecek güzel sözler söyleyin. ( yapacağım kendime güveniyorum )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 kağıdınızı soruları gözden geçirin.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1400" b="1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Öncelikle sizin için en kolay ve bildiğinizi düşündüğünüz soruları önce yapın. Zaman kaybınız olmaz.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Sık sık saate bakmak yerine bir iki kere bakmak yeterli olacaktır. Hızınızı ve dikkatinizi arttıracaktır.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Yazılılarda duruşunuz önemlidir. Dik oturmaya kağıtla kendi aranızdaki mesafeyi koruyun.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Sadece sorulara odaklanın etrafınızla ilgilenmeyin.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çözümünü bulamadınız. Kafanız takıldı arkanıza yaslanın gözlerinizi kapatıp derin nefes alın tekrar soruya odaklanın. Aklınıza hala gelmiyorsa biraz boşluk bırakın diğer soruya geçin.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 yaptıklarınızı son bir kez kontrol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SINAVDAN SONRA SORULARIN CEVAPLARINI ÖĞRENİN.</a:t>
            </a:r>
          </a:p>
        </p:txBody>
      </p:sp>
      <p:pic>
        <p:nvPicPr>
          <p:cNvPr id="67588" name="Picture 4" descr="j039812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18545" cy="31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5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19137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DENEME SINAVLARINDA TEST ÇÖZME KURALLARI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069012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sınavlarını önemseyin.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Sınavından önce arkanıza yaslanın üç kere derin nefes egzersizi yapın ve kendinizi motive edecek güzel sözler söyleyin.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 kitapçığını gözden geçirin.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Testlerde de hangi alandan başlayacağınıza karar verin.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 çözerken, duruşunuz önemlidir. Dik oturmaya kağıtla kendi aranızdaki mesafeyi koruyun.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paragraf sorularında önce soruyu okuyun sonra paragrafı okuyun.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hızlı bir şekilde çözün sorularla fazla inatlaşmayın önce kolay soruları halledin zaman kazanmış olursunuz.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görünen sorular zor olduğunu düşünmeyin.</a:t>
            </a: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70660" name="Picture 4" descr="j03967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557339"/>
            <a:ext cx="1967026" cy="35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61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450"/>
            <a:ext cx="777686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872"/>
            <a:ext cx="7467265" cy="6858000"/>
          </a:xfrm>
          <a:prstGeom prst="rect">
            <a:avLst/>
          </a:prstGeom>
        </p:spPr>
      </p:pic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16"/>
            <a:ext cx="7704856" cy="6669360"/>
          </a:xfrm>
        </p:spPr>
      </p:pic>
      <p:sp>
        <p:nvSpPr>
          <p:cNvPr id="10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</a:t>
            </a:r>
            <a:r>
              <a:rPr lang="tr-TR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bulur.</a:t>
            </a:r>
          </a:p>
          <a:p>
            <a:pPr>
              <a:lnSpc>
                <a:spcPct val="150000"/>
              </a:lnSpc>
            </a:pPr>
            <a:r>
              <a:rPr lang="en-AU" dirty="0" err="1" smtClean="0">
                <a:latin typeface="Trebuchet MS" panose="020B0603020202020204" pitchFamily="34" charset="0"/>
              </a:rPr>
              <a:t>Bilinçaltı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inanır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 smtClean="0">
                <a:latin typeface="Trebuchet MS" panose="020B0603020202020204" pitchFamily="34" charset="0"/>
              </a:rPr>
              <a:t>Kendinize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smtClean="0">
                <a:latin typeface="Trebuchet MS" panose="020B0603020202020204" pitchFamily="34" charset="0"/>
              </a:rPr>
              <a:t>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Ders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çalışmaya</a:t>
            </a:r>
            <a:r>
              <a:rPr lang="en-AU" dirty="0">
                <a:latin typeface="Trebuchet MS" panose="020B0603020202020204" pitchFamily="34" charset="0"/>
              </a:rPr>
              <a:t> eve </a:t>
            </a:r>
            <a:r>
              <a:rPr lang="en-AU" dirty="0" err="1" smtClean="0">
                <a:latin typeface="Trebuchet MS" panose="020B0603020202020204" pitchFamily="34" charset="0"/>
              </a:rPr>
              <a:t>gider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gitmez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değil,mutlaka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dinlendikten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sonra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başlayın</a:t>
            </a:r>
            <a:r>
              <a:rPr lang="en-AU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REHBERLİK VE PSİKOLOJİ ARŞİVİ\REHBERLİK PANOSU\VERİMLİ DERS ÇALIŞMA VE ZAMAN YÖNETİMİ\rehberlik_panosu_afis_basari_merdivenle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107504" y="0"/>
            <a:ext cx="8138555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2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 ÇALIŞMA İSTEĞİNİN ARTIRILMASI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800"/>
            <a:ext cx="4038600" cy="44751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336600"/>
                </a:solidFill>
                <a:latin typeface="Trebuchet MS" panose="020B0603020202020204" pitchFamily="34" charset="0"/>
              </a:rPr>
              <a:t>İstekli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Planlı ve programlı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yapmış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Başlayabiliyor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belli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Yük olarak görmez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Rahat ve huzurlu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Zevkli bir uğraş olarak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benimser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427538" y="1628801"/>
            <a:ext cx="3744862" cy="410445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CC0000"/>
                </a:solidFill>
                <a:latin typeface="Trebuchet MS" panose="020B0603020202020204" pitchFamily="34" charset="0"/>
              </a:rPr>
              <a:t>İsteksiz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Plansız ve programsız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yok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Bir türlü başlayamaz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yoktur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Angarya  gibi görür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Huzursuzdur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Panik içindedir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Anlaşılmaz davranır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Hep mazeretleri vardır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………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1476</Words>
  <Application>Microsoft Office PowerPoint</Application>
  <PresentationFormat>Ekran Gösterisi (4:3)</PresentationFormat>
  <Paragraphs>268</Paragraphs>
  <Slides>46</Slides>
  <Notes>8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4" baseType="lpstr">
      <vt:lpstr>Arial</vt:lpstr>
      <vt:lpstr>Century Schoolbook</vt:lpstr>
      <vt:lpstr>Times New Roman</vt:lpstr>
      <vt:lpstr>Trebuchet MS</vt:lpstr>
      <vt:lpstr>Wingdings</vt:lpstr>
      <vt:lpstr>Wingdings 2</vt:lpstr>
      <vt:lpstr>Cumba</vt:lpstr>
      <vt:lpstr>Bit Eşlem Resmi</vt:lpstr>
      <vt:lpstr>PowerPoint Sunusu</vt:lpstr>
      <vt:lpstr>VERİMLİ DERS ÇALIŞMA,</vt:lpstr>
      <vt:lpstr>NİÇİN OKULA GİDİYORUZ; AMACIMIZ NE?</vt:lpstr>
      <vt:lpstr>VERİMLİ DERS ÇALIŞMA YÖNTEMLERİ</vt:lpstr>
      <vt:lpstr>MOTİVASYON (İSTEK VE İNANMAK)</vt:lpstr>
      <vt:lpstr>PowerPoint Sunusu</vt:lpstr>
      <vt:lpstr>DERS ÇALIŞMA İSTEĞİNİN ARTIRILMASI</vt:lpstr>
      <vt:lpstr>PowerPoint Sunusu</vt:lpstr>
      <vt:lpstr>AMAÇ –HEDEF BELİRLEME</vt:lpstr>
      <vt:lpstr>AMAÇ –HEDEF BELİRLEME</vt:lpstr>
      <vt:lpstr>AMAÇ  BELİRLEMEK NEDEN  ÖNEMLİDİR?</vt:lpstr>
      <vt:lpstr>PowerPoint Sunusu</vt:lpstr>
      <vt:lpstr>HEDEFE NASIL ULAŞILIR?</vt:lpstr>
      <vt:lpstr>DERSE HAZIRLIKLI GELME</vt:lpstr>
      <vt:lpstr>PowerPoint Sunusu</vt:lpstr>
      <vt:lpstr>PowerPoint Sunusu</vt:lpstr>
      <vt:lpstr>PLANLI PROGRAMLI ÇALIŞMA</vt:lpstr>
      <vt:lpstr>PLANLI PROGRAMLI ÇALIŞMA</vt:lpstr>
      <vt:lpstr>PLANLI PROGRAMLI ÇALIŞMA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ETKİLİ DİNLEME</vt:lpstr>
      <vt:lpstr>DERSİ, DERSTE DİNLEMEZSENİZ…</vt:lpstr>
      <vt:lpstr>DERSİ DERSTE ÖĞRENMEK, SOSYAL ETKİNLİKLERİNE ZAMAN VE İMKAN SAĞLAR</vt:lpstr>
      <vt:lpstr>TEKRAR</vt:lpstr>
      <vt:lpstr>Neden Düzenli Tekrar Yapmam Gerekiyor?</vt:lpstr>
      <vt:lpstr>PowerPoint Sunusu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SINAVA HAZIRLIĞIN YARARI</vt:lpstr>
      <vt:lpstr>PowerPoint Sunusu</vt:lpstr>
      <vt:lpstr>YAZILILARDA NELERE DİKKAT EDİLMELİ!</vt:lpstr>
      <vt:lpstr>DENEME SINAVLARINDA TEST ÇÖZME KURALLARI</vt:lpstr>
      <vt:lpstr>PowerPoint Sunusu</vt:lpstr>
      <vt:lpstr>PowerPoint Sunusu</vt:lpstr>
      <vt:lpstr>PowerPoint Sunusu</vt:lpstr>
      <vt:lpstr>PowerPoint Sunusu</vt:lpstr>
    </vt:vector>
  </TitlesOfParts>
  <Company>Rehberlik ve Araştırma Merkezi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Nagehan ERDOĞMUŞ</cp:lastModifiedBy>
  <cp:revision>45</cp:revision>
  <cp:lastPrinted>1601-01-01T00:00:00Z</cp:lastPrinted>
  <dcterms:created xsi:type="dcterms:W3CDTF">2012-10-11T05:58:57Z</dcterms:created>
  <dcterms:modified xsi:type="dcterms:W3CDTF">2019-11-13T06:17:15Z</dcterms:modified>
</cp:coreProperties>
</file>